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76" r:id="rId6"/>
    <p:sldId id="277" r:id="rId7"/>
    <p:sldId id="278" r:id="rId8"/>
    <p:sldId id="279" r:id="rId9"/>
    <p:sldId id="259" r:id="rId10"/>
    <p:sldId id="260" r:id="rId11"/>
    <p:sldId id="261" r:id="rId12"/>
    <p:sldId id="262" r:id="rId13"/>
    <p:sldId id="265" r:id="rId14"/>
    <p:sldId id="263" r:id="rId15"/>
    <p:sldId id="266" r:id="rId16"/>
    <p:sldId id="270" r:id="rId17"/>
    <p:sldId id="267" r:id="rId18"/>
    <p:sldId id="268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-57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2BB2-F766-4FFD-B118-3BA0FD4BBB22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2FA0-6872-4FE8-A0B8-68A78A34FF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87182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2BB2-F766-4FFD-B118-3BA0FD4BBB22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2FA0-6872-4FE8-A0B8-68A78A34FF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0800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2BB2-F766-4FFD-B118-3BA0FD4BBB22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2FA0-6872-4FE8-A0B8-68A78A34FF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137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2BB2-F766-4FFD-B118-3BA0FD4BBB22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2FA0-6872-4FE8-A0B8-68A78A34FF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79845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2BB2-F766-4FFD-B118-3BA0FD4BBB22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2FA0-6872-4FE8-A0B8-68A78A34FF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1368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2BB2-F766-4FFD-B118-3BA0FD4BBB22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2FA0-6872-4FE8-A0B8-68A78A34FF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79885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2BB2-F766-4FFD-B118-3BA0FD4BBB22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2FA0-6872-4FE8-A0B8-68A78A34FF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0085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2BB2-F766-4FFD-B118-3BA0FD4BBB22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2FA0-6872-4FE8-A0B8-68A78A34FF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1699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2BB2-F766-4FFD-B118-3BA0FD4BBB22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2FA0-6872-4FE8-A0B8-68A78A34FF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48941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2BB2-F766-4FFD-B118-3BA0FD4BBB22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2FA0-6872-4FE8-A0B8-68A78A34FF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66281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D2BB2-F766-4FFD-B118-3BA0FD4BBB22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2FA0-6872-4FE8-A0B8-68A78A34FF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59693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D2BB2-F766-4FFD-B118-3BA0FD4BBB22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82FA0-6872-4FE8-A0B8-68A78A34FF6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99027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 Assessment And Training In Elderly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2615" y="4484540"/>
            <a:ext cx="9144000" cy="1655762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Dr. </a:t>
            </a:r>
            <a:r>
              <a:rPr lang="en-IN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Sanskruti</a:t>
            </a:r>
            <a:r>
              <a:rPr lang="en-IN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Tahakik</a:t>
            </a:r>
            <a:r>
              <a:rPr lang="en-IN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IN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Dept. Of Community Physiotherapy  </a:t>
            </a:r>
          </a:p>
          <a:p>
            <a:r>
              <a:rPr lang="en-IN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IN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Mgm</a:t>
            </a:r>
            <a:r>
              <a:rPr lang="en-IN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Institute Of </a:t>
            </a:r>
            <a:r>
              <a:rPr lang="en-IN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Physiotherapy</a:t>
            </a:r>
          </a:p>
          <a:p>
            <a:r>
              <a:rPr lang="en-IN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Chh. Sambhajinagar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IN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9812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234" y="478302"/>
            <a:ext cx="10889566" cy="569866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In order to improve performance in ADL, exercise training should be performed in similar movement patterns to how people perform daily tasks.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Functional training may be a better exercise program for older adults if the aim is to improve independence in ADL. 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301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Evaluation Of Functional Performance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Evaluation has been defined as a determination of the value of or significance of a situation through careful appraisal and study.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Because of increasing rates of difficulties with functional performance, the evaluation of functional performance is essential.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Evaluation should be within patients home or community.   </a:t>
            </a:r>
          </a:p>
        </p:txBody>
      </p:sp>
    </p:spTree>
    <p:extLst>
      <p:ext uri="{BB962C8B-B14F-4D97-AF65-F5344CB8AC3E}">
        <p14:creationId xmlns="" xmlns:p14="http://schemas.microsoft.com/office/powerpoint/2010/main" val="3450604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0966" t="1552" r="7181" b="8426"/>
          <a:stretch/>
        </p:blipFill>
        <p:spPr>
          <a:xfrm>
            <a:off x="1899139" y="98474"/>
            <a:ext cx="7624689" cy="66118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97683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354" y="383417"/>
            <a:ext cx="10354994" cy="816561"/>
          </a:xfrm>
        </p:spPr>
        <p:txBody>
          <a:bodyPr>
            <a:normAutofit fontScale="90000"/>
          </a:bodyPr>
          <a:lstStyle/>
          <a:p>
            <a:r>
              <a:rPr lang="en-IN" sz="3100" b="1" dirty="0">
                <a:latin typeface="Arial" panose="020B0604020202020204" pitchFamily="34" charset="0"/>
                <a:cs typeface="Arial" panose="020B0604020202020204" pitchFamily="34" charset="0"/>
              </a:rPr>
              <a:t>Donna J. </a:t>
            </a:r>
            <a:r>
              <a:rPr lang="en-IN" sz="3100" b="1" dirty="0" err="1">
                <a:latin typeface="Arial" panose="020B0604020202020204" pitchFamily="34" charset="0"/>
                <a:cs typeface="Arial" panose="020B0604020202020204" pitchFamily="34" charset="0"/>
              </a:rPr>
              <a:t>Cech,</a:t>
            </a:r>
            <a:r>
              <a:rPr lang="en-IN" sz="3100" dirty="0" err="1">
                <a:latin typeface="Arial" panose="020B0604020202020204" pitchFamily="34" charset="0"/>
                <a:cs typeface="Arial" panose="020B0604020202020204" pitchFamily="34" charset="0"/>
              </a:rPr>
              <a:t>functional</a:t>
            </a:r>
            <a:r>
              <a:rPr lang="en-IN" sz="3100" dirty="0">
                <a:latin typeface="Arial" panose="020B0604020202020204" pitchFamily="34" charset="0"/>
                <a:cs typeface="Arial" panose="020B0604020202020204" pitchFamily="34" charset="0"/>
              </a:rPr>
              <a:t> Movement development across the life span, third edition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368" y="1012874"/>
            <a:ext cx="11408899" cy="5845126"/>
          </a:xfrm>
        </p:spPr>
        <p:txBody>
          <a:bodyPr>
            <a:normAutofit/>
          </a:bodyPr>
          <a:lstStyle/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686" t="50062" r="7079" b="5034"/>
          <a:stretch/>
        </p:blipFill>
        <p:spPr>
          <a:xfrm>
            <a:off x="749352" y="1199978"/>
            <a:ext cx="10772088" cy="53133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75405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What to asses….??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78" y="1392702"/>
            <a:ext cx="10734822" cy="51065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Lower extremity performance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including balance tests, repeated chair stands and 8-meter walk test.</a:t>
            </a:r>
          </a:p>
          <a:p>
            <a:pPr>
              <a:lnSpc>
                <a:spcPct val="150000"/>
              </a:lnSpc>
            </a:pP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Exercise capacity and tolerance-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six minute walk test.</a:t>
            </a:r>
          </a:p>
          <a:p>
            <a:pPr>
              <a:lnSpc>
                <a:spcPct val="150000"/>
              </a:lnSpc>
            </a:pP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Functional mobility-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the Environmental Analysis of Mobility Questionnaire </a:t>
            </a: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(EAMQ).</a:t>
            </a:r>
          </a:p>
          <a:p>
            <a:pPr>
              <a:lnSpc>
                <a:spcPct val="150000"/>
              </a:lnSpc>
            </a:pP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ADL &amp; IADL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Functional Autonomy Measurement system.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Home safety the Safety Evaluation of Function and the Environment for Rehabilitation</a:t>
            </a: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 (SAFER-HOME)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I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 performance in older adults, B.R Bonder 2009 3rd edition page 438. </a:t>
            </a:r>
          </a:p>
        </p:txBody>
      </p:sp>
    </p:spTree>
    <p:extLst>
      <p:ext uri="{BB962C8B-B14F-4D97-AF65-F5344CB8AC3E}">
        <p14:creationId xmlns="" xmlns:p14="http://schemas.microsoft.com/office/powerpoint/2010/main" val="3448137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95" y="309489"/>
            <a:ext cx="11535508" cy="62460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Systematic review of functional training on muscle strength, physical functioning, and activities of daily living in older adults</a:t>
            </a:r>
          </a:p>
          <a:p>
            <a:pPr>
              <a:lnSpc>
                <a:spcPct val="150000"/>
              </a:lnSpc>
            </a:pP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Chiung-ju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Liu &amp;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Deepika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M.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Shiroy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&amp; Leah Y. Jones &amp;Daniel O. Clark 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Rev Aging Phys Act (2014) 11:95–106.</a:t>
            </a:r>
          </a:p>
          <a:p>
            <a:pPr>
              <a:lnSpc>
                <a:spcPct val="150000"/>
              </a:lnSpc>
            </a:pP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Results show beneficial effects on muscle strength, balance, mobility, and activities of daily living,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particularly when the training content was specific to that outcome. 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Studies were more focused on exercises simulating locomotor ADL such as walking, stair climbing, or chair stands.</a:t>
            </a:r>
            <a:endParaRPr lang="en-IN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7768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Components Of A Functional Exercise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Based on functional tasks directed towards ADL’s.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Individualized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Integrated- it should include variety of exercises that work on flexibility, core ,balance strength and power.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Progressive – steadily increases the difficulty of task.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Performed in context-specific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enviroments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979959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211016"/>
            <a:ext cx="12009119" cy="6541476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Subjects were trained on their ability to perform tasks with or without additional loads The intervention includes 5-minutes warm up and five minutes of cool down involves ROM exercises and stretches.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Then participants performed chair-rise and bed rise tasks for three repetitions.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Progression in sit to stand task made according to subjects ability 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That is if subject is able to perform sit to stand task without use of hands on standard chair then weight is added by wearing a weight vest.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0" y="3688760"/>
            <a:ext cx="3924886" cy="30637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02385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B.R Bonder Functional Performance in Older Adults, 2009 3rd edition.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AlexanderNB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Galecki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AT,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GrenierML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, Nyquist LV,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HofmeyerMR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Grunawalt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JC et al (2001) Task specific resistance training to improve the ability of activities of daily living—impaired older. 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Systematic review of functional training on muscle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strength,physical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functioning, and activities of daily living in older adults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Chiung-ju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Liu &amp;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Deepika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M.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Shiroy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&amp; Leah Y. Jones &amp;Daniel O. Clark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Rev Aging Phys Act (2014) 11:95–106.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Donna J. </a:t>
            </a:r>
            <a:r>
              <a:rPr lang="en-IN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Cech</a:t>
            </a: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Functional Movement Development across the life span, third edition.</a:t>
            </a:r>
            <a:r>
              <a:rPr lang="en-IN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298943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4103"/>
          <a:stretch/>
        </p:blipFill>
        <p:spPr>
          <a:xfrm>
            <a:off x="3123028" y="647113"/>
            <a:ext cx="5584873" cy="58943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="" xmlns:p14="http://schemas.microsoft.com/office/powerpoint/2010/main" val="346830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Objectives 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Introduction 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Functional Assessment of elderly 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What is functional training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Recent advances  </a:t>
            </a: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7931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Outline the purposes of evaluating the functional performance of older adults.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Discuss the different evaluation methods that might be used to asses older adults.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Discuss about functional training exercises with some recent advances and evidences available for older adults. </a:t>
            </a:r>
          </a:p>
        </p:txBody>
      </p:sp>
    </p:spTree>
    <p:extLst>
      <p:ext uri="{BB962C8B-B14F-4D97-AF65-F5344CB8AC3E}">
        <p14:creationId xmlns="" xmlns:p14="http://schemas.microsoft.com/office/powerpoint/2010/main" val="20591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The ability to perform </a:t>
            </a: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Activities of Daily Living (ADL)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is vital to living independently. Age-related loss in muscle strength can jeopardize this ability and lead to disability.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functional training may be more beneficial for improving ADL performance in older adults.</a:t>
            </a:r>
          </a:p>
          <a:p>
            <a:pPr>
              <a:lnSpc>
                <a:spcPct val="150000"/>
              </a:lnSpc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2696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852" y="861391"/>
            <a:ext cx="10730948" cy="53155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Function in the ICF is a umbrella term encompassing all body functions and structures, activities, and participation.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One of the major health problems facing older people is the risk of a decreased level of physical function.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337003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843" y="318052"/>
            <a:ext cx="10783957" cy="585891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An individual's level of physical performance is a reflection of their overall health, and the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Impact of several chronic diseases common among the elderly, such as arthritis, osteoporosis and coronary heart disease, on the ability to function without limitations in the course of daily life.  </a:t>
            </a:r>
          </a:p>
          <a:p>
            <a:pPr>
              <a:lnSpc>
                <a:spcPct val="150000"/>
              </a:lnSpc>
            </a:pP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The physical function examination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consists of exercises designed to measure particular aspects of musculoskeletal strength and flexibility in a standardized manner.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090585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809" y="238539"/>
            <a:ext cx="10995991" cy="5938424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Overall all tests provide some insight into the individual’s capabilities to maintain a posture transition to other postures ,sustain safe and efficient movement.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Physical performance is commonly understood as the observable ability to perform tasks, e.g. chair rise.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342830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052" y="92764"/>
            <a:ext cx="11569147" cy="665259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IN" sz="3400" b="1" dirty="0">
                <a:latin typeface="Arial" panose="020B0604020202020204" pitchFamily="34" charset="0"/>
                <a:cs typeface="Arial" panose="020B0604020202020204" pitchFamily="34" charset="0"/>
              </a:rPr>
              <a:t>Five times Sit to Stand Test:  </a:t>
            </a:r>
          </a:p>
          <a:p>
            <a:pPr>
              <a:lnSpc>
                <a:spcPct val="170000"/>
              </a:lnSpc>
            </a:pPr>
            <a:r>
              <a:rPr lang="en-IN" sz="3400" b="1" dirty="0">
                <a:latin typeface="Arial" panose="020B0604020202020204" pitchFamily="34" charset="0"/>
                <a:cs typeface="Arial" panose="020B0604020202020204" pitchFamily="34" charset="0"/>
              </a:rPr>
              <a:t>Method: </a:t>
            </a:r>
            <a:r>
              <a:rPr lang="en-IN" sz="3400" dirty="0">
                <a:latin typeface="Arial" panose="020B0604020202020204" pitchFamily="34" charset="0"/>
                <a:cs typeface="Arial" panose="020B0604020202020204" pitchFamily="34" charset="0"/>
              </a:rPr>
              <a:t>Use a straight back chair with a solid seat that is 16” high. Ask participant to sit on the chair with arms folded across their chest.   </a:t>
            </a:r>
          </a:p>
          <a:p>
            <a:pPr>
              <a:lnSpc>
                <a:spcPct val="170000"/>
              </a:lnSpc>
            </a:pPr>
            <a:r>
              <a:rPr lang="en-IN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400" b="1" dirty="0">
                <a:latin typeface="Arial" panose="020B0604020202020204" pitchFamily="34" charset="0"/>
                <a:cs typeface="Arial" panose="020B0604020202020204" pitchFamily="34" charset="0"/>
              </a:rPr>
              <a:t>Instructions: </a:t>
            </a:r>
          </a:p>
          <a:p>
            <a:pPr>
              <a:lnSpc>
                <a:spcPct val="170000"/>
              </a:lnSpc>
            </a:pPr>
            <a:r>
              <a:rPr lang="en-IN" sz="3400" dirty="0">
                <a:latin typeface="Arial" panose="020B0604020202020204" pitchFamily="34" charset="0"/>
                <a:cs typeface="Arial" panose="020B0604020202020204" pitchFamily="34" charset="0"/>
              </a:rPr>
              <a:t>“Stand up and sit down as quickly as possible 5 times, keeping your arms folded across your chest.”   </a:t>
            </a:r>
          </a:p>
          <a:p>
            <a:pPr>
              <a:lnSpc>
                <a:spcPct val="170000"/>
              </a:lnSpc>
            </a:pPr>
            <a:r>
              <a:rPr lang="en-IN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400" b="1" dirty="0">
                <a:latin typeface="Arial" panose="020B0604020202020204" pitchFamily="34" charset="0"/>
                <a:cs typeface="Arial" panose="020B0604020202020204" pitchFamily="34" charset="0"/>
              </a:rPr>
              <a:t>Measurement: </a:t>
            </a:r>
          </a:p>
          <a:p>
            <a:pPr>
              <a:lnSpc>
                <a:spcPct val="170000"/>
              </a:lnSpc>
            </a:pPr>
            <a:r>
              <a:rPr lang="en-IN" sz="3400" dirty="0">
                <a:latin typeface="Arial" panose="020B0604020202020204" pitchFamily="34" charset="0"/>
                <a:cs typeface="Arial" panose="020B0604020202020204" pitchFamily="34" charset="0"/>
              </a:rPr>
              <a:t>Stop timing when the participant stands the 5th time (</a:t>
            </a:r>
            <a:r>
              <a:rPr lang="en-IN" sz="3400" b="1" dirty="0">
                <a:latin typeface="Arial" panose="020B0604020202020204" pitchFamily="34" charset="0"/>
                <a:cs typeface="Arial" panose="020B0604020202020204" pitchFamily="34" charset="0"/>
              </a:rPr>
              <a:t>Bohannon, 2006) </a:t>
            </a:r>
          </a:p>
          <a:p>
            <a:pPr>
              <a:lnSpc>
                <a:spcPct val="170000"/>
              </a:lnSpc>
            </a:pPr>
            <a:r>
              <a:rPr lang="en-IN" sz="3400" b="1" dirty="0">
                <a:latin typeface="Arial" panose="020B0604020202020204" pitchFamily="34" charset="0"/>
                <a:cs typeface="Arial" panose="020B0604020202020204" pitchFamily="34" charset="0"/>
              </a:rPr>
              <a:t>Meta analysis </a:t>
            </a:r>
            <a:r>
              <a:rPr lang="en-IN" sz="3400" dirty="0">
                <a:latin typeface="Arial" panose="020B0604020202020204" pitchFamily="34" charset="0"/>
                <a:cs typeface="Arial" panose="020B0604020202020204" pitchFamily="34" charset="0"/>
              </a:rPr>
              <a:t>results “demonstrated that individuals with times for 5 repetitions of this test exceeding the following can be considered to have worse than average performance”  (Bohannon, 2006) o </a:t>
            </a:r>
            <a:r>
              <a:rPr lang="en-IN" sz="3400" b="1" dirty="0">
                <a:latin typeface="Arial" panose="020B0604020202020204" pitchFamily="34" charset="0"/>
                <a:cs typeface="Arial" panose="020B0604020202020204" pitchFamily="34" charset="0"/>
              </a:rPr>
              <a:t>60‐69 y/o  11.4 sec o 70‐79 y/o 12.6 sec o 80‐89 y/o 14.8 sec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968575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829" y="351692"/>
            <a:ext cx="10973972" cy="58252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Functional training attempts to train muscles in coordinated, multi-planar movement patterns and incorporates multiple joints, dynamic tasks, and consistent alterations in the base of support for the purpose of improving function.</a:t>
            </a:r>
          </a:p>
          <a:p>
            <a:pPr>
              <a:lnSpc>
                <a:spcPct val="150000"/>
              </a:lnSpc>
            </a:pP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The principle of functional training is specificity of training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which means that training in a specific activity is the best way to maximize the performance in that specific activity.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6804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1001</Words>
  <Application>Microsoft Office PowerPoint</Application>
  <PresentationFormat>Custom</PresentationFormat>
  <Paragraphs>67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Functional Assessment And Training In Elderly </vt:lpstr>
      <vt:lpstr>Contents </vt:lpstr>
      <vt:lpstr>Objectives </vt:lpstr>
      <vt:lpstr>Introduction </vt:lpstr>
      <vt:lpstr>Slide 5</vt:lpstr>
      <vt:lpstr>Slide 6</vt:lpstr>
      <vt:lpstr>Slide 7</vt:lpstr>
      <vt:lpstr>Slide 8</vt:lpstr>
      <vt:lpstr>Slide 9</vt:lpstr>
      <vt:lpstr>Slide 10</vt:lpstr>
      <vt:lpstr>Evaluation Of Functional Performance </vt:lpstr>
      <vt:lpstr>Slide 12</vt:lpstr>
      <vt:lpstr>Donna J. Cech,functional Movement development across the life span, third edition  </vt:lpstr>
      <vt:lpstr>What to asses….??</vt:lpstr>
      <vt:lpstr>Slide 15</vt:lpstr>
      <vt:lpstr>Components Of A Functional Exercise Program</vt:lpstr>
      <vt:lpstr>Slide 17</vt:lpstr>
      <vt:lpstr>References 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Assessment And Training In Elderly</dc:title>
  <dc:creator>HP</dc:creator>
  <cp:lastModifiedBy>HP</cp:lastModifiedBy>
  <cp:revision>35</cp:revision>
  <dcterms:created xsi:type="dcterms:W3CDTF">2019-03-27T08:17:18Z</dcterms:created>
  <dcterms:modified xsi:type="dcterms:W3CDTF">2024-06-19T04:45:10Z</dcterms:modified>
</cp:coreProperties>
</file>